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88163" cy="100203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Estilo Médio 2 - Ênfase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D5ABB26-0587-4C30-8999-92F81FD0307C}" styleName="Nenhum Estilo, Nenhuma Grade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265" autoAdjust="0"/>
    <p:restoredTop sz="94343" autoAdjust="0"/>
  </p:normalViewPr>
  <p:slideViewPr>
    <p:cSldViewPr snapToGrid="0">
      <p:cViewPr varScale="1">
        <p:scale>
          <a:sx n="85" d="100"/>
          <a:sy n="85" d="100"/>
        </p:scale>
        <p:origin x="96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3.xml"/><Relationship Id="rId5" Type="http://schemas.openxmlformats.org/officeDocument/2006/relationships/viewProps" Target="viewProp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Wellington Jose Carvalho Da Conceicao" userId="a14e799b-6769-4b8d-af29-62b24ab181fc" providerId="ADAL" clId="{DB0C75E2-5721-4100-B139-714BAC93B3BA}"/>
    <pc:docChg chg="modSld">
      <pc:chgData name="Wellington Jose Carvalho Da Conceicao" userId="a14e799b-6769-4b8d-af29-62b24ab181fc" providerId="ADAL" clId="{DB0C75E2-5721-4100-B139-714BAC93B3BA}" dt="2020-07-01T17:55:14.938" v="3" actId="20577"/>
      <pc:docMkLst>
        <pc:docMk/>
      </pc:docMkLst>
      <pc:sldChg chg="modSp mod">
        <pc:chgData name="Wellington Jose Carvalho Da Conceicao" userId="a14e799b-6769-4b8d-af29-62b24ab181fc" providerId="ADAL" clId="{DB0C75E2-5721-4100-B139-714BAC93B3BA}" dt="2020-07-01T17:55:14.938" v="3" actId="20577"/>
        <pc:sldMkLst>
          <pc:docMk/>
          <pc:sldMk cId="2991900914" sldId="256"/>
        </pc:sldMkLst>
        <pc:graphicFrameChg chg="modGraphic">
          <ac:chgData name="Wellington Jose Carvalho Da Conceicao" userId="a14e799b-6769-4b8d-af29-62b24ab181fc" providerId="ADAL" clId="{DB0C75E2-5721-4100-B139-714BAC93B3BA}" dt="2020-07-01T17:55:14.938" v="3" actId="20577"/>
          <ac:graphicFrameMkLst>
            <pc:docMk/>
            <pc:sldMk cId="2991900914" sldId="256"/>
            <ac:graphicFrameMk id="6" creationId="{00000000-0000-0000-0000-000000000000}"/>
          </ac:graphicFrameMkLst>
        </pc:graphicFrameChg>
      </pc:sldChg>
    </pc:docChg>
  </pc:docChgLst>
</pc:chgInfo>
</file>

<file path=ppt/media/hdphoto1.wdp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871" cy="502755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l">
              <a:defRPr sz="13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901698" y="0"/>
            <a:ext cx="2984871" cy="502755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r">
              <a:defRPr sz="1300"/>
            </a:lvl1pPr>
          </a:lstStyle>
          <a:p>
            <a:fld id="{2566E7B0-8E8E-48BC-96F4-E3E9C36B7BC5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439738" y="1252538"/>
            <a:ext cx="6008687" cy="33813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16" tIns="48308" rIns="96616" bIns="48308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8817" y="4822269"/>
            <a:ext cx="5510530" cy="3945493"/>
          </a:xfrm>
          <a:prstGeom prst="rect">
            <a:avLst/>
          </a:prstGeom>
        </p:spPr>
        <p:txBody>
          <a:bodyPr vert="horz" lIns="96616" tIns="48308" rIns="96616" bIns="48308" rtlCol="0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9517547"/>
            <a:ext cx="2984871" cy="502754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l">
              <a:defRPr sz="13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901698" y="9517547"/>
            <a:ext cx="2984871" cy="502754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r">
              <a:defRPr sz="1300"/>
            </a:lvl1pPr>
          </a:lstStyle>
          <a:p>
            <a:fld id="{CE9543F9-7894-420D-8E55-7F96A5921D8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205251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361136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771309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786195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852107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121719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7019314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9548383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858712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2811127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83533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90023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28853A-9F3E-488D-8C9B-A74DFC52F75F}" type="datetimeFigureOut">
              <a:rPr lang="pt-BR" smtClean="0"/>
              <a:t>01/07/2020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D89D92-5ECA-4140-941F-D0AF986AB6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9338758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3659169" y="1969708"/>
            <a:ext cx="2520000" cy="378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16" name="Retângulo 15"/>
          <p:cNvSpPr/>
          <p:nvPr/>
        </p:nvSpPr>
        <p:spPr>
          <a:xfrm>
            <a:off x="3659733" y="2357128"/>
            <a:ext cx="2520000" cy="144865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9" name="CaixaDeTexto 8"/>
          <p:cNvSpPr txBox="1"/>
          <p:nvPr/>
        </p:nvSpPr>
        <p:spPr>
          <a:xfrm>
            <a:off x="3691805" y="2386624"/>
            <a:ext cx="2450732" cy="215444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800" b="1" dirty="0"/>
              <a:t>NOME</a:t>
            </a:r>
          </a:p>
        </p:txBody>
      </p:sp>
      <p:sp>
        <p:nvSpPr>
          <p:cNvPr id="13" name="CaixaDeTexto 12"/>
          <p:cNvSpPr txBox="1">
            <a:spLocks noChangeAspect="1"/>
          </p:cNvSpPr>
          <p:nvPr/>
        </p:nvSpPr>
        <p:spPr>
          <a:xfrm>
            <a:off x="4486617" y="2869662"/>
            <a:ext cx="1655920" cy="324000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pt-BR" sz="700" b="1" dirty="0"/>
              <a:t>FUNÇÃO: </a:t>
            </a:r>
            <a:endParaRPr lang="pt-BR" sz="700" dirty="0"/>
          </a:p>
        </p:txBody>
      </p:sp>
      <p:sp>
        <p:nvSpPr>
          <p:cNvPr id="14" name="CaixaDeTexto 13"/>
          <p:cNvSpPr txBox="1">
            <a:spLocks noChangeAspect="1"/>
          </p:cNvSpPr>
          <p:nvPr/>
        </p:nvSpPr>
        <p:spPr>
          <a:xfrm>
            <a:off x="3692439" y="2635756"/>
            <a:ext cx="2450098" cy="200055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algn="just"/>
            <a:r>
              <a:rPr lang="pt-BR" sz="700" b="1" dirty="0"/>
              <a:t>EMPRESA: </a:t>
            </a:r>
            <a:endParaRPr lang="pt-BR" sz="700" dirty="0"/>
          </a:p>
        </p:txBody>
      </p:sp>
      <p:sp>
        <p:nvSpPr>
          <p:cNvPr id="17" name="CaixaDeTexto 16"/>
          <p:cNvSpPr txBox="1">
            <a:spLocks noChangeAspect="1"/>
          </p:cNvSpPr>
          <p:nvPr/>
        </p:nvSpPr>
        <p:spPr>
          <a:xfrm>
            <a:off x="4486617" y="3218887"/>
            <a:ext cx="1655920" cy="200055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>
            <a:defPPr>
              <a:defRPr lang="pt-BR"/>
            </a:defPPr>
            <a:lvl1pPr>
              <a:defRPr sz="700"/>
            </a:lvl1pPr>
          </a:lstStyle>
          <a:p>
            <a:r>
              <a:rPr lang="pt-BR" b="1" dirty="0"/>
              <a:t>VALIDADE DO ASO:</a:t>
            </a:r>
            <a:endParaRPr lang="pt-BR" dirty="0"/>
          </a:p>
        </p:txBody>
      </p:sp>
      <p:sp>
        <p:nvSpPr>
          <p:cNvPr id="23" name="CaixaDeTexto 22"/>
          <p:cNvSpPr txBox="1"/>
          <p:nvPr/>
        </p:nvSpPr>
        <p:spPr>
          <a:xfrm>
            <a:off x="3691229" y="3855538"/>
            <a:ext cx="2451308" cy="276999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</p:spPr>
        <p:txBody>
          <a:bodyPr wrap="square" rtlCol="0" anchor="ctr">
            <a:spAutoFit/>
          </a:bodyPr>
          <a:lstStyle>
            <a:defPPr>
              <a:defRPr lang="pt-BR"/>
            </a:defPPr>
            <a:lvl1pPr algn="ctr">
              <a:defRPr sz="600" b="1"/>
            </a:lvl1pPr>
          </a:lstStyle>
          <a:p>
            <a:pPr algn="just"/>
            <a:r>
              <a:rPr lang="pt-BR" dirty="0"/>
              <a:t>CONDUÇÃO DE VEÍCULOS:                             </a:t>
            </a:r>
            <a:r>
              <a:rPr lang="pt-BR" b="0" dirty="0"/>
              <a:t>SIM (      )      NÃO (     )</a:t>
            </a:r>
          </a:p>
          <a:p>
            <a:pPr algn="just"/>
            <a:r>
              <a:rPr lang="pt-BR" dirty="0"/>
              <a:t>OPERAÇÃO DE EQUIPAMENTOS MÓVEIS</a:t>
            </a:r>
            <a:r>
              <a:rPr lang="pt-BR" b="0" dirty="0"/>
              <a:t>:  SIM (      )      NÃO (     )</a:t>
            </a:r>
          </a:p>
        </p:txBody>
      </p:sp>
      <p:sp>
        <p:nvSpPr>
          <p:cNvPr id="18" name="CaixaDeTexto 17"/>
          <p:cNvSpPr txBox="1">
            <a:spLocks noChangeAspect="1"/>
          </p:cNvSpPr>
          <p:nvPr/>
        </p:nvSpPr>
        <p:spPr>
          <a:xfrm>
            <a:off x="3698603" y="4414351"/>
            <a:ext cx="2443934" cy="540000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algn="just"/>
            <a:r>
              <a:rPr lang="pt-BR" sz="700" b="1" dirty="0"/>
              <a:t>TIPOS DE VEÍCULOS/EQUIPAMENTOS:</a:t>
            </a:r>
            <a:endParaRPr lang="pt-BR" sz="700" dirty="0"/>
          </a:p>
        </p:txBody>
      </p:sp>
      <p:sp>
        <p:nvSpPr>
          <p:cNvPr id="24" name="CaixaDeTexto 23"/>
          <p:cNvSpPr txBox="1"/>
          <p:nvPr/>
        </p:nvSpPr>
        <p:spPr>
          <a:xfrm>
            <a:off x="3691229" y="4977646"/>
            <a:ext cx="2451308" cy="276999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</p:spPr>
        <p:txBody>
          <a:bodyPr wrap="square" rtlCol="0" anchor="ctr">
            <a:spAutoFit/>
          </a:bodyPr>
          <a:lstStyle>
            <a:defPPr>
              <a:defRPr lang="pt-BR"/>
            </a:defPPr>
            <a:lvl1pPr algn="ctr">
              <a:defRPr sz="600" b="1"/>
            </a:lvl1pPr>
          </a:lstStyle>
          <a:p>
            <a:r>
              <a:rPr lang="pt-BR" dirty="0"/>
              <a:t>OPERAÇÃO DE FERRAMENTAS/EQUIPAMENTOS MANUAIS</a:t>
            </a:r>
          </a:p>
          <a:p>
            <a:r>
              <a:rPr lang="pt-BR" dirty="0"/>
              <a:t> SIM (     )      NÃO (     )</a:t>
            </a:r>
          </a:p>
        </p:txBody>
      </p:sp>
      <p:sp>
        <p:nvSpPr>
          <p:cNvPr id="25" name="CaixaDeTexto 24"/>
          <p:cNvSpPr txBox="1">
            <a:spLocks noChangeAspect="1"/>
          </p:cNvSpPr>
          <p:nvPr/>
        </p:nvSpPr>
        <p:spPr>
          <a:xfrm>
            <a:off x="3691229" y="5282849"/>
            <a:ext cx="2451308" cy="432000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pPr algn="just"/>
            <a:r>
              <a:rPr lang="pt-BR" sz="700" b="1" dirty="0"/>
              <a:t>TIPOS:</a:t>
            </a:r>
            <a:endParaRPr lang="pt-BR" sz="700" dirty="0"/>
          </a:p>
        </p:txBody>
      </p:sp>
      <p:sp>
        <p:nvSpPr>
          <p:cNvPr id="27" name="Retângulo 26"/>
          <p:cNvSpPr/>
          <p:nvPr/>
        </p:nvSpPr>
        <p:spPr>
          <a:xfrm>
            <a:off x="6255932" y="1969708"/>
            <a:ext cx="2520000" cy="378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28" name="CaixaDeTexto 27"/>
          <p:cNvSpPr txBox="1"/>
          <p:nvPr/>
        </p:nvSpPr>
        <p:spPr>
          <a:xfrm>
            <a:off x="6291212" y="1990230"/>
            <a:ext cx="2417606" cy="18000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pt-BR" sz="600" b="1" dirty="0"/>
              <a:t>TREINAMENTOS</a:t>
            </a:r>
          </a:p>
        </p:txBody>
      </p:sp>
      <p:sp>
        <p:nvSpPr>
          <p:cNvPr id="40" name="CaixaDeTexto 39"/>
          <p:cNvSpPr txBox="1"/>
          <p:nvPr/>
        </p:nvSpPr>
        <p:spPr>
          <a:xfrm>
            <a:off x="6291490" y="3165476"/>
            <a:ext cx="2438545" cy="180000"/>
          </a:xfrm>
          <a:prstGeom prst="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pt-BR" sz="600" b="1" dirty="0"/>
              <a:t>TREINAMENTOS DE RISCO CRÍTICO</a:t>
            </a:r>
          </a:p>
        </p:txBody>
      </p:sp>
      <p:sp>
        <p:nvSpPr>
          <p:cNvPr id="60" name="Retângulo de cantos arredondados 91"/>
          <p:cNvSpPr>
            <a:spLocks noChangeAspect="1"/>
          </p:cNvSpPr>
          <p:nvPr/>
        </p:nvSpPr>
        <p:spPr bwMode="auto">
          <a:xfrm>
            <a:off x="6299441" y="4564648"/>
            <a:ext cx="2412000" cy="17735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9525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wrap="square" lIns="18288" tIns="0" rIns="0" bIns="0" rtlCol="0" anchor="ctr" upright="1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pt-BR" sz="6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NR-10 (  )  Validade: _ / _ / _                              NR-12 (  ) Validade: _ / _ / _</a:t>
            </a:r>
          </a:p>
        </p:txBody>
      </p:sp>
      <p:sp>
        <p:nvSpPr>
          <p:cNvPr id="61" name="Retângulo de cantos arredondados 112"/>
          <p:cNvSpPr>
            <a:spLocks noChangeAspect="1"/>
          </p:cNvSpPr>
          <p:nvPr/>
        </p:nvSpPr>
        <p:spPr bwMode="auto">
          <a:xfrm>
            <a:off x="6281239" y="4769656"/>
            <a:ext cx="2448000" cy="17872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3810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wrap="square" lIns="18288" tIns="0" rIns="0" bIns="0" rtlCol="0" anchor="ctr" upright="1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pt-BR" sz="6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NR-33 (  )  Validade: _ / _ / _                              NR-35 (  ) Validade: _ / _ / _</a:t>
            </a:r>
          </a:p>
        </p:txBody>
      </p:sp>
      <p:sp>
        <p:nvSpPr>
          <p:cNvPr id="62" name="CaixaDeTexto 61"/>
          <p:cNvSpPr txBox="1"/>
          <p:nvPr/>
        </p:nvSpPr>
        <p:spPr>
          <a:xfrm>
            <a:off x="6289984" y="4358505"/>
            <a:ext cx="2448001" cy="184666"/>
          </a:xfrm>
          <a:prstGeom prst="rect">
            <a:avLst/>
          </a:prstGeom>
          <a:solidFill>
            <a:schemeClr val="bg2"/>
          </a:solidFill>
          <a:ln w="38100">
            <a:solidFill>
              <a:schemeClr val="bg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pt-BR" sz="600" b="1" dirty="0"/>
              <a:t>TREINAMENTOS LEGAIS</a:t>
            </a:r>
          </a:p>
        </p:txBody>
      </p:sp>
      <p:sp>
        <p:nvSpPr>
          <p:cNvPr id="63" name="Retângulo de cantos arredondados 23"/>
          <p:cNvSpPr/>
          <p:nvPr/>
        </p:nvSpPr>
        <p:spPr bwMode="auto">
          <a:xfrm>
            <a:off x="6281239" y="4956840"/>
            <a:ext cx="2448000" cy="144000"/>
          </a:xfrm>
          <a:prstGeom prst="rect">
            <a:avLst/>
          </a:prstGeom>
          <a:solidFill>
            <a:schemeClr val="bg2"/>
          </a:solidFill>
          <a:ln w="38100">
            <a:solidFill>
              <a:schemeClr val="bg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pt-BR" sz="600" b="1" dirty="0"/>
              <a:t>ACESSO À FERROVIA  DA VALE</a:t>
            </a:r>
          </a:p>
        </p:txBody>
      </p:sp>
      <p:sp>
        <p:nvSpPr>
          <p:cNvPr id="64" name="Retângulo de cantos arredondados 112"/>
          <p:cNvSpPr>
            <a:spLocks noChangeAspect="1"/>
          </p:cNvSpPr>
          <p:nvPr/>
        </p:nvSpPr>
        <p:spPr bwMode="auto">
          <a:xfrm>
            <a:off x="6289986" y="5116145"/>
            <a:ext cx="2448000" cy="1800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3810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wrap="square" lIns="18288" tIns="0" rIns="0" bIns="0" rtlCol="0" anchor="ctr" upright="1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pt-BR" sz="600" b="0" i="0" u="none" strike="noStrike" kern="0" cap="none" spc="0" normalizeH="0" baseline="0" noProof="0" dirty="0" err="1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ROF</a:t>
            </a:r>
            <a:r>
              <a:rPr kumimoji="0" lang="pt-BR" sz="6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: __ / __ / __              </a:t>
            </a:r>
            <a:r>
              <a:rPr kumimoji="0" lang="pt-BR" sz="600" b="0" i="0" u="none" strike="noStrike" kern="0" cap="none" spc="0" normalizeH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        </a:t>
            </a:r>
            <a:r>
              <a:rPr kumimoji="0" lang="pt-BR" sz="6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LDL  __ / __ / __                     Vale __ / __ / __</a:t>
            </a:r>
          </a:p>
        </p:txBody>
      </p:sp>
      <p:sp>
        <p:nvSpPr>
          <p:cNvPr id="66" name="Retângulo de cantos arredondados 23"/>
          <p:cNvSpPr/>
          <p:nvPr/>
        </p:nvSpPr>
        <p:spPr bwMode="auto">
          <a:xfrm>
            <a:off x="6289986" y="5299828"/>
            <a:ext cx="2448000" cy="180000"/>
          </a:xfrm>
          <a:prstGeom prst="rect">
            <a:avLst/>
          </a:prstGeom>
          <a:solidFill>
            <a:schemeClr val="bg2"/>
          </a:solidFill>
          <a:ln w="38100">
            <a:solidFill>
              <a:schemeClr val="bg1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pt-BR" sz="600" b="1" dirty="0"/>
              <a:t>AVALIAÇÃO/APROVAÇÃO</a:t>
            </a:r>
          </a:p>
        </p:txBody>
      </p:sp>
      <p:pic>
        <p:nvPicPr>
          <p:cNvPr id="8" name="Imagem 7"/>
          <p:cNvPicPr>
            <a:picLocks noChangeAspect="1"/>
          </p:cNvPicPr>
          <p:nvPr/>
        </p:nvPicPr>
        <p:blipFill>
          <a:blip r:embed="rId2" cstate="print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ackgroundRemoval t="29111" b="74000" l="8125" r="93403">
                        <a14:foregroundMark x1="40903" y1="53556" x2="40903" y2="53556"/>
                        <a14:foregroundMark x1="47083" y1="54889" x2="47083" y2="54889"/>
                        <a14:foregroundMark x1="39653" y1="50667" x2="39653" y2="50667"/>
                        <a14:foregroundMark x1="39653" y1="50667" x2="39653" y2="50667"/>
                        <a14:foregroundMark x1="42083" y1="50444" x2="42083" y2="50444"/>
                        <a14:foregroundMark x1="60625" y1="53778" x2="60625" y2="53778"/>
                        <a14:foregroundMark x1="76736" y1="57222" x2="76736" y2="57222"/>
                        <a14:foregroundMark x1="86528" y1="50111" x2="86528" y2="50111"/>
                        <a14:foregroundMark x1="86667" y1="38333" x2="86667" y2="38333"/>
                        <a14:foregroundMark x1="80278" y1="39556" x2="80278" y2="39556"/>
                        <a14:foregroundMark x1="81111" y1="36444" x2="81111" y2="36444"/>
                        <a14:foregroundMark x1="72986" y1="38333" x2="72986" y2="38333"/>
                        <a14:foregroundMark x1="67639" y1="40889" x2="67639" y2="40889"/>
                        <a14:foregroundMark x1="58542" y1="40556" x2="58542" y2="40556"/>
                        <a14:foregroundMark x1="54792" y1="40333" x2="54792" y2="40333"/>
                        <a14:foregroundMark x1="47847" y1="40889" x2="47847" y2="40889"/>
                        <a14:foregroundMark x1="38611" y1="40556" x2="38611" y2="40556"/>
                        <a14:foregroundMark x1="65417" y1="50667" x2="65417" y2="50667"/>
                        <a14:foregroundMark x1="53542" y1="41222" x2="53542" y2="41222"/>
                        <a14:foregroundMark x1="20069" y1="32222" x2="20069" y2="32222"/>
                        <a14:foregroundMark x1="13611" y1="40556" x2="13611" y2="40556"/>
                        <a14:foregroundMark x1="12917" y1="51333" x2="12917" y2="51333"/>
                        <a14:foregroundMark x1="13819" y1="58778" x2="13819" y2="58778"/>
                        <a14:foregroundMark x1="13472" y1="53556" x2="13472" y2="53556"/>
                        <a14:foregroundMark x1="15069" y1="60556" x2="15069" y2="60556"/>
                        <a14:foregroundMark x1="26458" y1="60000" x2="26458" y2="60000"/>
                        <a14:foregroundMark x1="25208" y1="61333" x2="25208" y2="61333"/>
                        <a14:foregroundMark x1="23958" y1="63889" x2="23958" y2="63889"/>
                        <a14:foregroundMark x1="22569" y1="64556" x2="22569" y2="64556"/>
                        <a14:foregroundMark x1="20625" y1="65111" x2="20625" y2="65111"/>
                        <a14:foregroundMark x1="19375" y1="66111" x2="19375" y2="66111"/>
                        <a14:foregroundMark x1="17153" y1="65333" x2="17153" y2="65333"/>
                        <a14:foregroundMark x1="15069" y1="64222" x2="15069" y2="64222"/>
                        <a14:foregroundMark x1="28542" y1="57222" x2="28542" y2="57222"/>
                        <a14:foregroundMark x1="30069" y1="49111" x2="30069" y2="49111"/>
                        <a14:foregroundMark x1="26111" y1="40333" x2="26111" y2="40333"/>
                        <a14:foregroundMark x1="24444" y1="38667" x2="24444" y2="38667"/>
                        <a14:foregroundMark x1="28056" y1="40111" x2="28056" y2="40111"/>
                        <a14:foregroundMark x1="30069" y1="42556" x2="30069" y2="42556"/>
                        <a14:foregroundMark x1="31389" y1="45111" x2="31389" y2="45111"/>
                        <a14:foregroundMark x1="28611" y1="51556" x2="28611" y2="51556"/>
                        <a14:foregroundMark x1="32153" y1="55778" x2="32153" y2="55778"/>
                        <a14:foregroundMark x1="17778" y1="33778" x2="17778" y2="33778"/>
                        <a14:foregroundMark x1="15903" y1="34667" x2="15903" y2="34667"/>
                        <a14:foregroundMark x1="14653" y1="37444" x2="14653" y2="37444"/>
                        <a14:foregroundMark x1="13681" y1="44000" x2="13681" y2="44000"/>
                        <a14:foregroundMark x1="11458" y1="45444" x2="11458" y2="45444"/>
                        <a14:foregroundMark x1="11875" y1="48778" x2="11875" y2="48778"/>
                        <a14:foregroundMark x1="22847" y1="38667" x2="22847" y2="38667"/>
                        <a14:foregroundMark x1="73775" y1="37788" x2="73775" y2="37788"/>
                        <a14:foregroundMark x1="66859" y1="38249" x2="66859" y2="38249"/>
                        <a14:foregroundMark x1="65418" y1="42857" x2="65418" y2="42857"/>
                        <a14:foregroundMark x1="80692" y1="36866" x2="80692" y2="36866"/>
                        <a14:foregroundMark x1="80692" y1="36866" x2="80692" y2="36866"/>
                        <a14:foregroundMark x1="80980" y1="35945" x2="80980" y2="35945"/>
                        <a14:foregroundMark x1="88184" y1="37788" x2="88184" y2="37788"/>
                        <a14:foregroundMark x1="79251" y1="42396" x2="79251" y2="42396"/>
                        <a14:foregroundMark x1="74352" y1="44240" x2="74352" y2="44240"/>
                        <a14:foregroundMark x1="72334" y1="40092" x2="72334" y2="40092"/>
                        <a14:foregroundMark x1="74352" y1="37327" x2="74352" y2="37327"/>
                        <a14:foregroundMark x1="85879" y1="42396" x2="85879" y2="42396"/>
                        <a14:foregroundMark x1="48127" y1="43318" x2="48127" y2="43318"/>
                        <a14:foregroundMark x1="45245" y1="43779" x2="45245" y2="43779"/>
                        <a14:foregroundMark x1="44669" y1="41475" x2="44669" y2="41475"/>
                        <a14:foregroundMark x1="44669" y1="38249" x2="44669" y2="38249"/>
                        <a14:backgroundMark x1="66944" y1="40889" x2="66944" y2="40889"/>
                        <a14:backgroundMark x1="80833" y1="40667" x2="80833" y2="40667"/>
                        <a14:backgroundMark x1="22222" y1="48778" x2="22222" y2="48778"/>
                        <a14:backgroundMark x1="19306" y1="33778" x2="19306" y2="33778"/>
                        <a14:backgroundMark x1="17361" y1="35889" x2="17361" y2="35889"/>
                        <a14:backgroundMark x1="31597" y1="50111" x2="31597" y2="50111"/>
                        <a14:backgroundMark x1="31458" y1="46778" x2="31458" y2="46778"/>
                        <a14:backgroundMark x1="30694" y1="43889" x2="30694" y2="43889"/>
                        <a14:backgroundMark x1="30903" y1="56889" x2="30903" y2="56889"/>
                        <a14:backgroundMark x1="30556" y1="47000" x2="30556" y2="47000"/>
                        <a14:backgroundMark x1="16458" y1="65333" x2="16458" y2="65333"/>
                        <a14:backgroundMark x1="48056" y1="53222" x2="48056" y2="53222"/>
                        <a14:backgroundMark x1="29167" y1="41222" x2="29167" y2="41222"/>
                        <a14:backgroundMark x1="32639" y1="54000" x2="32639" y2="54000"/>
                        <a14:backgroundMark x1="30417" y1="50222" x2="30417" y2="50222"/>
                        <a14:backgroundMark x1="29444" y1="56000" x2="29444" y2="56000"/>
                        <a14:backgroundMark x1="29792" y1="44556" x2="29792" y2="44556"/>
                      </a14:backgroundRemoval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 l="5589" t="26405" r="6837" b="26749"/>
          <a:stretch>
            <a:fillRect/>
          </a:stretch>
        </p:blipFill>
        <p:spPr bwMode="auto">
          <a:xfrm>
            <a:off x="4419254" y="2026734"/>
            <a:ext cx="912142" cy="30380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9" name="CaixaDeTexto 68"/>
          <p:cNvSpPr txBox="1"/>
          <p:nvPr/>
        </p:nvSpPr>
        <p:spPr>
          <a:xfrm>
            <a:off x="8027792" y="5426377"/>
            <a:ext cx="575821" cy="21600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pt-BR" sz="700" dirty="0"/>
              <a:t>DATA</a:t>
            </a:r>
          </a:p>
        </p:txBody>
      </p:sp>
      <p:sp>
        <p:nvSpPr>
          <p:cNvPr id="70" name="CaixaDeTexto 69"/>
          <p:cNvSpPr txBox="1">
            <a:spLocks noChangeAspect="1"/>
          </p:cNvSpPr>
          <p:nvPr/>
        </p:nvSpPr>
        <p:spPr>
          <a:xfrm>
            <a:off x="4487263" y="3456967"/>
            <a:ext cx="1655274" cy="307777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pt-BR" sz="700" b="1" dirty="0"/>
              <a:t>GERÊNCIA FUNDAÇÃO RENOVA:</a:t>
            </a:r>
          </a:p>
          <a:p>
            <a:endParaRPr lang="pt-BR" sz="700" dirty="0"/>
          </a:p>
        </p:txBody>
      </p:sp>
      <p:sp>
        <p:nvSpPr>
          <p:cNvPr id="72" name="CaixaDeTexto 71"/>
          <p:cNvSpPr txBox="1">
            <a:spLocks noChangeAspect="1"/>
          </p:cNvSpPr>
          <p:nvPr/>
        </p:nvSpPr>
        <p:spPr>
          <a:xfrm>
            <a:off x="3691228" y="4181418"/>
            <a:ext cx="2451309" cy="200055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pt-BR" sz="700" b="1" dirty="0"/>
              <a:t>DADOS CNH           CAT: </a:t>
            </a:r>
            <a:r>
              <a:rPr lang="pt-BR" sz="700" dirty="0"/>
              <a:t> </a:t>
            </a:r>
            <a:r>
              <a:rPr lang="pt-BR" sz="700" b="1" dirty="0"/>
              <a:t>              VALIDADE:</a:t>
            </a:r>
            <a:endParaRPr lang="pt-BR" sz="700" dirty="0"/>
          </a:p>
        </p:txBody>
      </p:sp>
      <p:graphicFrame>
        <p:nvGraphicFramePr>
          <p:cNvPr id="6" name="Tabel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9304754"/>
              </p:ext>
            </p:extLst>
          </p:nvPr>
        </p:nvGraphicFramePr>
        <p:xfrm>
          <a:off x="307921" y="323601"/>
          <a:ext cx="4021834" cy="1466850"/>
        </p:xfrm>
        <a:graphic>
          <a:graphicData uri="http://schemas.openxmlformats.org/drawingml/2006/table">
            <a:tbl>
              <a:tblPr/>
              <a:tblGrid>
                <a:gridCol w="1769249">
                  <a:extLst>
                    <a:ext uri="{9D8B030D-6E8A-4147-A177-3AD203B41FA5}">
                      <a16:colId xmlns:a16="http://schemas.microsoft.com/office/drawing/2014/main" val="2048339569"/>
                    </a:ext>
                  </a:extLst>
                </a:gridCol>
                <a:gridCol w="2252585">
                  <a:extLst>
                    <a:ext uri="{9D8B030D-6E8A-4147-A177-3AD203B41FA5}">
                      <a16:colId xmlns:a16="http://schemas.microsoft.com/office/drawing/2014/main" val="159563520"/>
                    </a:ext>
                  </a:extLst>
                </a:gridCol>
              </a:tblGrid>
              <a:tr h="323850">
                <a:tc gridSpan="2">
                  <a:txBody>
                    <a:bodyPr/>
                    <a:lstStyle/>
                    <a:p>
                      <a:pPr algn="l" fontAlgn="b"/>
                      <a:r>
                        <a:rPr lang="pt-BR" sz="1200" b="0" i="0" u="none" strike="noStrike" dirty="0">
                          <a:effectLst/>
                          <a:latin typeface="Arial" panose="020B0604020202020204" pitchFamily="34" charset="0"/>
                        </a:rPr>
                        <a:t>CRACHÁ DE IDENTIFICAÇÃO</a:t>
                      </a:r>
                      <a:endParaRPr lang="pt-BR" sz="10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715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42547676"/>
                  </a:ext>
                </a:extLst>
              </a:tr>
              <a:tr h="1428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>
                          <a:effectLst/>
                          <a:latin typeface="Arial" panose="020B0604020202020204" pitchFamily="34" charset="0"/>
                        </a:rPr>
                        <a:t>Código: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 dirty="0">
                          <a:effectLst/>
                          <a:latin typeface="Arial" panose="020B0604020202020204" pitchFamily="34" charset="0"/>
                        </a:rPr>
                        <a:t>PG-SES-001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74691251"/>
                  </a:ext>
                </a:extLst>
              </a:tr>
              <a:tr h="1428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>
                          <a:effectLst/>
                          <a:latin typeface="Arial" panose="020B0604020202020204" pitchFamily="34" charset="0"/>
                        </a:rPr>
                        <a:t>Nº da revisão: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 dirty="0">
                          <a:effectLst/>
                          <a:latin typeface="Arial" panose="020B0604020202020204" pitchFamily="34" charset="0"/>
                        </a:rPr>
                        <a:t>03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20514592"/>
                  </a:ext>
                </a:extLst>
              </a:tr>
              <a:tr h="1428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>
                          <a:effectLst/>
                          <a:latin typeface="Arial" panose="020B0604020202020204" pitchFamily="34" charset="0"/>
                        </a:rPr>
                        <a:t>Elaborador: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 dirty="0">
                          <a:effectLst/>
                          <a:latin typeface="Arial" panose="020B0604020202020204" pitchFamily="34" charset="0"/>
                        </a:rPr>
                        <a:t>Daniela</a:t>
                      </a:r>
                      <a:r>
                        <a:rPr lang="pt-BR" sz="800" b="0" i="0" u="none" strike="noStrike" baseline="0" dirty="0">
                          <a:effectLst/>
                          <a:latin typeface="Arial" panose="020B0604020202020204" pitchFamily="34" charset="0"/>
                        </a:rPr>
                        <a:t> Cristina de Castro</a:t>
                      </a:r>
                      <a:endParaRPr lang="pt-BR" sz="8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05453756"/>
                  </a:ext>
                </a:extLst>
              </a:tr>
              <a:tr h="1428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>
                          <a:effectLst/>
                          <a:latin typeface="Arial" panose="020B0604020202020204" pitchFamily="34" charset="0"/>
                        </a:rPr>
                        <a:t>Aprovador: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 dirty="0">
                          <a:effectLst/>
                          <a:latin typeface="Arial" panose="020B0604020202020204" pitchFamily="34" charset="0"/>
                        </a:rPr>
                        <a:t>Rubens Bechara Junior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18679053"/>
                  </a:ext>
                </a:extLst>
              </a:tr>
              <a:tr h="1428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>
                          <a:effectLst/>
                          <a:latin typeface="Arial" panose="020B0604020202020204" pitchFamily="34" charset="0"/>
                        </a:rPr>
                        <a:t>Data da aprovação: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 dirty="0">
                          <a:effectLst/>
                          <a:latin typeface="Arial" panose="020B0604020202020204" pitchFamily="34" charset="0"/>
                        </a:rPr>
                        <a:t>15/06/2020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08321850"/>
                  </a:ext>
                </a:extLst>
              </a:tr>
              <a:tr h="1428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>
                          <a:effectLst/>
                          <a:latin typeface="Arial" panose="020B0604020202020204" pitchFamily="34" charset="0"/>
                        </a:rPr>
                        <a:t>Periodicidade da revisão: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>
                          <a:effectLst/>
                          <a:latin typeface="Arial" panose="020B0604020202020204" pitchFamily="34" charset="0"/>
                        </a:rPr>
                        <a:t>Anual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29571606"/>
                  </a:ext>
                </a:extLst>
              </a:tr>
              <a:tr h="1428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>
                          <a:effectLst/>
                          <a:latin typeface="Arial" panose="020B0604020202020204" pitchFamily="34" charset="0"/>
                        </a:rPr>
                        <a:t>Abrangência: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 dirty="0">
                          <a:effectLst/>
                          <a:latin typeface="Arial" panose="020B0604020202020204" pitchFamily="34" charset="0"/>
                        </a:rPr>
                        <a:t>Corporativa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7997389"/>
                  </a:ext>
                </a:extLst>
              </a:tr>
              <a:tr h="1428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>
                          <a:effectLst/>
                          <a:latin typeface="Arial" panose="020B0604020202020204" pitchFamily="34" charset="0"/>
                        </a:rPr>
                        <a:t>Classificação: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800" b="0" i="0" u="none" strike="noStrike" dirty="0">
                          <a:effectLst/>
                          <a:latin typeface="Arial" panose="020B0604020202020204" pitchFamily="34" charset="0"/>
                        </a:rPr>
                        <a:t>Público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3447080"/>
                  </a:ext>
                </a:extLst>
              </a:tr>
            </a:tbl>
          </a:graphicData>
        </a:graphic>
      </p:graphicFrame>
      <p:pic>
        <p:nvPicPr>
          <p:cNvPr id="75" name="Imagem 74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89028" y="340240"/>
            <a:ext cx="81915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Retângulo 2"/>
          <p:cNvSpPr/>
          <p:nvPr/>
        </p:nvSpPr>
        <p:spPr>
          <a:xfrm>
            <a:off x="3698603" y="2869663"/>
            <a:ext cx="756000" cy="91130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t-BR" sz="800" dirty="0"/>
              <a:t>Foto</a:t>
            </a:r>
          </a:p>
        </p:txBody>
      </p:sp>
      <p:graphicFrame>
        <p:nvGraphicFramePr>
          <p:cNvPr id="2" name="Tabela 3">
            <a:extLst>
              <a:ext uri="{FF2B5EF4-FFF2-40B4-BE49-F238E27FC236}">
                <a16:creationId xmlns:a16="http://schemas.microsoft.com/office/drawing/2014/main" id="{F16C4468-C1D0-4FF6-9B00-79B294452C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7690176"/>
              </p:ext>
            </p:extLst>
          </p:nvPr>
        </p:nvGraphicFramePr>
        <p:xfrm>
          <a:off x="6299441" y="2191557"/>
          <a:ext cx="2417606" cy="990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76060">
                  <a:extLst>
                    <a:ext uri="{9D8B030D-6E8A-4147-A177-3AD203B41FA5}">
                      <a16:colId xmlns:a16="http://schemas.microsoft.com/office/drawing/2014/main" val="3887934169"/>
                    </a:ext>
                  </a:extLst>
                </a:gridCol>
                <a:gridCol w="841546">
                  <a:extLst>
                    <a:ext uri="{9D8B030D-6E8A-4147-A177-3AD203B41FA5}">
                      <a16:colId xmlns:a16="http://schemas.microsoft.com/office/drawing/2014/main" val="2590940355"/>
                    </a:ext>
                  </a:extLst>
                </a:gridCol>
              </a:tblGrid>
              <a:tr h="195815">
                <a:tc>
                  <a:txBody>
                    <a:bodyPr/>
                    <a:lstStyle/>
                    <a:p>
                      <a:r>
                        <a:rPr lang="pt-BR" sz="700" dirty="0">
                          <a:latin typeface="Calibri (Corpo)"/>
                        </a:rPr>
                        <a:t>INTRODUTÓRIO</a:t>
                      </a: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pt-BR" sz="700" dirty="0">
                        <a:latin typeface="Calibri (Corpo)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77752672"/>
                  </a:ext>
                </a:extLst>
              </a:tr>
              <a:tr h="195815">
                <a:tc>
                  <a:txBody>
                    <a:bodyPr/>
                    <a:lstStyle/>
                    <a:p>
                      <a:r>
                        <a:rPr lang="pt-BR" sz="700" dirty="0">
                          <a:latin typeface="Calibri (Corpo)"/>
                        </a:rPr>
                        <a:t>DIREÇÃO DEFENSIVA</a:t>
                      </a: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pt-BR" sz="700" dirty="0">
                        <a:latin typeface="Calibri (Corpo)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60209787"/>
                  </a:ext>
                </a:extLst>
              </a:tr>
              <a:tr h="195815">
                <a:tc>
                  <a:txBody>
                    <a:bodyPr/>
                    <a:lstStyle/>
                    <a:p>
                      <a:r>
                        <a:rPr lang="pt-BR" sz="700" dirty="0">
                          <a:latin typeface="Calibri (Corpo)"/>
                        </a:rPr>
                        <a:t>4X4</a:t>
                      </a: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pt-BR" sz="700" dirty="0">
                        <a:latin typeface="Calibri (Corpo)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1852197"/>
                  </a:ext>
                </a:extLst>
              </a:tr>
              <a:tr h="195815">
                <a:tc>
                  <a:txBody>
                    <a:bodyPr/>
                    <a:lstStyle/>
                    <a:p>
                      <a:r>
                        <a:rPr lang="pt-BR" sz="700" dirty="0">
                          <a:latin typeface="Calibri (Corpo)"/>
                        </a:rPr>
                        <a:t>SOCIOAMBIENTAL/SOCIOECONÔMICO</a:t>
                      </a: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pt-BR" sz="700" dirty="0">
                        <a:latin typeface="Calibri (Corpo)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66074842"/>
                  </a:ext>
                </a:extLst>
              </a:tr>
              <a:tr h="195815">
                <a:tc>
                  <a:txBody>
                    <a:bodyPr/>
                    <a:lstStyle/>
                    <a:p>
                      <a:r>
                        <a:rPr lang="pt-BR" sz="700" dirty="0">
                          <a:latin typeface="Calibri (Corpo)"/>
                        </a:rPr>
                        <a:t>GESTÃO DE PESSOAS </a:t>
                      </a:r>
                      <a:r>
                        <a:rPr lang="pt-BR" sz="500" dirty="0">
                          <a:latin typeface="Calibri (Corpo)"/>
                        </a:rPr>
                        <a:t>(FUNDAÇÃO RENOVA)</a:t>
                      </a: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pt-BR" sz="700" dirty="0">
                        <a:latin typeface="Calibri (Corpo)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28194441"/>
                  </a:ext>
                </a:extLst>
              </a:tr>
            </a:tbl>
          </a:graphicData>
        </a:graphic>
      </p:graphicFrame>
      <p:graphicFrame>
        <p:nvGraphicFramePr>
          <p:cNvPr id="5" name="Tabela 6">
            <a:extLst>
              <a:ext uri="{FF2B5EF4-FFF2-40B4-BE49-F238E27FC236}">
                <a16:creationId xmlns:a16="http://schemas.microsoft.com/office/drawing/2014/main" id="{F50FAF53-6653-4598-A24B-B2A0D2CAA8B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937834"/>
              </p:ext>
            </p:extLst>
          </p:nvPr>
        </p:nvGraphicFramePr>
        <p:xfrm>
          <a:off x="6299441" y="3346813"/>
          <a:ext cx="2429799" cy="107791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09933">
                  <a:extLst>
                    <a:ext uri="{9D8B030D-6E8A-4147-A177-3AD203B41FA5}">
                      <a16:colId xmlns:a16="http://schemas.microsoft.com/office/drawing/2014/main" val="1298003370"/>
                    </a:ext>
                  </a:extLst>
                </a:gridCol>
                <a:gridCol w="809933">
                  <a:extLst>
                    <a:ext uri="{9D8B030D-6E8A-4147-A177-3AD203B41FA5}">
                      <a16:colId xmlns:a16="http://schemas.microsoft.com/office/drawing/2014/main" val="281788927"/>
                    </a:ext>
                  </a:extLst>
                </a:gridCol>
                <a:gridCol w="809933">
                  <a:extLst>
                    <a:ext uri="{9D8B030D-6E8A-4147-A177-3AD203B41FA5}">
                      <a16:colId xmlns:a16="http://schemas.microsoft.com/office/drawing/2014/main" val="2075107893"/>
                    </a:ext>
                  </a:extLst>
                </a:gridCol>
              </a:tblGrid>
              <a:tr h="252625"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PCRC-01 - Veículos  Rodoviários 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 PCRC-02 - Equipamentos móveis 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PCRC-03 - Controle </a:t>
                      </a:r>
                    </a:p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de terreno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57821076"/>
                  </a:ext>
                </a:extLst>
              </a:tr>
              <a:tr h="252625"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PCRC-04  </a:t>
                      </a:r>
                      <a:r>
                        <a:rPr kumimoji="0" lang="pt-BR" sz="5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- Protocolo </a:t>
                      </a:r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de proteção e segurança pessoal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PCRC-05 –</a:t>
                      </a:r>
                    </a:p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Ferramentas 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PCRC-06 - Partes móveis 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18138993"/>
                  </a:ext>
                </a:extLst>
              </a:tr>
              <a:tr h="252625"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 PCRC-07 -Isolamento/bloqueio 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PCRC-08 – 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Trabalho em altura </a:t>
                      </a: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PCRC-09 - Içamento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6488750"/>
                  </a:ext>
                </a:extLst>
              </a:tr>
              <a:tr h="252625"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PCRC-10 –</a:t>
                      </a:r>
                    </a:p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Afogamento 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PCRC-11 - Animais peçonhentos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(      )  PCRC-12 - Contato </a:t>
                      </a:r>
                    </a:p>
                    <a:p>
                      <a:pPr algn="ctr"/>
                      <a:r>
                        <a:rPr kumimoji="0" lang="pt-BR" sz="5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rede elétrica </a:t>
                      </a:r>
                      <a:endParaRPr lang="pt-BR" sz="500" dirty="0">
                        <a:latin typeface="+mn-lt"/>
                      </a:endParaRPr>
                    </a:p>
                  </a:txBody>
                  <a:tcPr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8102233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9190091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49E9F1E8A968DE49A1233F21D45869E4" ma:contentTypeVersion="2" ma:contentTypeDescription="Crie um novo documento." ma:contentTypeScope="" ma:versionID="44c531e0ecf6ceed728a2151dcf907a2">
  <xsd:schema xmlns:xsd="http://www.w3.org/2001/XMLSchema" xmlns:xs="http://www.w3.org/2001/XMLSchema" xmlns:p="http://schemas.microsoft.com/office/2006/metadata/properties" xmlns:ns2="483d6c7b-7154-4b25-a4c3-139479ddd2fb" targetNamespace="http://schemas.microsoft.com/office/2006/metadata/properties" ma:root="true" ma:fieldsID="5fafb36e157825b1f6694f294c16a2e2" ns2:_="">
    <xsd:import namespace="483d6c7b-7154-4b25-a4c3-139479ddd2f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83d6c7b-7154-4b25-a4c3-139479ddd2fb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description="" ma:hidden="true" ma:internalName="MediaServiceFastMetadata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e Conteúdo"/>
        <xsd:element ref="dc:title" minOccurs="0" maxOccurs="1" ma:index="4" ma:displayName="Títu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A42131E1-3BEE-4815-8548-4062F4DE48ED}"/>
</file>

<file path=customXml/itemProps2.xml><?xml version="1.0" encoding="utf-8"?>
<ds:datastoreItem xmlns:ds="http://schemas.openxmlformats.org/officeDocument/2006/customXml" ds:itemID="{19E70F88-EC4C-42E6-9738-B6318D44F2F3}"/>
</file>

<file path=customXml/itemProps3.xml><?xml version="1.0" encoding="utf-8"?>
<ds:datastoreItem xmlns:ds="http://schemas.openxmlformats.org/officeDocument/2006/customXml" ds:itemID="{B4A8858E-5577-4A88-9113-367A5F93B717}"/>
</file>

<file path=docProps/app.xml><?xml version="1.0" encoding="utf-8"?>
<Properties xmlns="http://schemas.openxmlformats.org/officeDocument/2006/extended-properties" xmlns:vt="http://schemas.openxmlformats.org/officeDocument/2006/docPropsVTypes">
  <TotalTime>587</TotalTime>
  <Words>268</Words>
  <Application>Microsoft Office PowerPoint</Application>
  <PresentationFormat>Widescreen</PresentationFormat>
  <Paragraphs>61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(Corpo)</vt:lpstr>
      <vt:lpstr>Calibri Light</vt:lpstr>
      <vt:lpstr>Tema do Office</vt:lpstr>
      <vt:lpstr>Apresentação do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IJHBH</dc:title>
  <dc:creator>Tatiane Paiva</dc:creator>
  <cp:lastModifiedBy>Wellington Jose Carvalho Da Conceicao</cp:lastModifiedBy>
  <cp:revision>50</cp:revision>
  <cp:lastPrinted>2019-12-12T17:27:29Z</cp:lastPrinted>
  <dcterms:created xsi:type="dcterms:W3CDTF">2019-08-16T13:50:21Z</dcterms:created>
  <dcterms:modified xsi:type="dcterms:W3CDTF">2020-07-01T17:55:17Z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0x01010049E9F1E8A968DE49A1233F21D45869E4</vt:lpwstr>
  </property>
</Properties>
</file>

<file path=docProps/thumbnail.jpeg>
</file>